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0287000" cy="10287000"/>
  <p:notesSz cx="6858000" cy="9144000"/>
  <p:embeddedFontLst>
    <p:embeddedFont>
      <p:font typeface="Gmarket Sans Light" panose="020B0600000101010101" charset="-127"/>
      <p:regular r:id="rId45"/>
    </p:embeddedFont>
    <p:embeddedFont>
      <p:font typeface="Gmarket Sans Medium" panose="020B0600000101010101" charset="-127"/>
      <p:regular r:id="rId46"/>
    </p:embeddedFont>
    <p:embeddedFont>
      <p:font typeface="Noto Sans CJK KR Regular" panose="020B0600000101010101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558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7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7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5.png"/><Relationship Id="rId7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0" Type="http://schemas.openxmlformats.org/officeDocument/2006/relationships/image" Target="../media/image45.png"/><Relationship Id="rId4" Type="http://schemas.openxmlformats.org/officeDocument/2006/relationships/image" Target="../media/image16.pn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0" Type="http://schemas.openxmlformats.org/officeDocument/2006/relationships/image" Target="../media/image45.png"/><Relationship Id="rId4" Type="http://schemas.openxmlformats.org/officeDocument/2006/relationships/image" Target="../media/image16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5.png"/><Relationship Id="rId7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111500"/>
            <a:ext cx="9004300" cy="452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794000"/>
            <a:ext cx="9194800" cy="469900"/>
          </a:xfrm>
          <a:prstGeom prst="rect">
            <a:avLst/>
          </a:prstGeom>
          <a:effectLst>
            <a:outerShdw dist="21960" dir="5400000">
              <a:srgbClr val="9E9E9E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2476500" y="6832600"/>
            <a:ext cx="53340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권우현</a:t>
            </a: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정민성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2095500"/>
            <a:ext cx="76200" cy="977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54200" y="7264400"/>
            <a:ext cx="65913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Medium"/>
              </a:rPr>
              <a:t>#</a:t>
            </a:r>
            <a:r>
              <a:rPr lang="ko-KR" sz="1100" b="0" i="0" u="none" strike="noStrike">
                <a:solidFill>
                  <a:srgbClr val="000000"/>
                </a:solidFill>
                <a:ea typeface="Gmarket Sans Medium"/>
              </a:rPr>
              <a:t>이상치</a:t>
            </a:r>
            <a:r>
              <a:rPr lang="en-US" sz="1100" b="0" i="0" u="none" strike="noStrike">
                <a:solidFill>
                  <a:srgbClr val="000000"/>
                </a:solidFill>
                <a:latin typeface="Gmarket Sans Medium"/>
              </a:rPr>
              <a:t> #</a:t>
            </a:r>
            <a:r>
              <a:rPr lang="ko-KR" sz="1100" b="0" i="0" u="none" strike="noStrike">
                <a:solidFill>
                  <a:srgbClr val="000000"/>
                </a:solidFill>
                <a:ea typeface="Gmarket Sans Medium"/>
              </a:rPr>
              <a:t>정의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4700" y="4635500"/>
            <a:ext cx="6197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랩</a:t>
            </a:r>
            <a:r>
              <a:rPr lang="ko-KR" sz="5800" b="0" i="0" u="none" strike="noStrike" spc="-200">
                <a:solidFill>
                  <a:srgbClr val="9E9E9E"/>
                </a:solidFill>
                <a:ea typeface="Gmarket Sans Medium"/>
              </a:rPr>
              <a:t>세미나</a:t>
            </a:r>
            <a:r>
              <a:rPr lang="en-US" sz="5800" b="0" i="0" u="none" strike="noStrike" spc="-200">
                <a:solidFill>
                  <a:srgbClr val="9E9E9E"/>
                </a:solidFill>
                <a:latin typeface="Gmarket Sans Medium"/>
              </a:rPr>
              <a:t>/</a:t>
            </a: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논문</a:t>
            </a:r>
            <a:r>
              <a:rPr lang="en-US" sz="58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 spc="-200">
                <a:solidFill>
                  <a:srgbClr val="000000"/>
                </a:solidFill>
                <a:ea typeface="Gmarket Sans Medium"/>
              </a:rPr>
              <a:t>리뷰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700" y="3721100"/>
            <a:ext cx="2628900" cy="419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962400" y="3835400"/>
            <a:ext cx="23622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EcoAI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95500" y="5537200"/>
            <a:ext cx="6096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spc="-100" dirty="0">
                <a:solidFill>
                  <a:srgbClr val="000000"/>
                </a:solidFill>
                <a:ea typeface="Gmarket Sans Light"/>
              </a:rPr>
              <a:t>이상치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Gmarket Sans Light"/>
              </a:rPr>
              <a:t>정의에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Gmarket Sans Light"/>
              </a:rPr>
              <a:t>관하여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95500" y="5854700"/>
            <a:ext cx="6096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99600"/>
              </a:lnSpc>
            </a:pPr>
            <a:r>
              <a:rPr lang="ko-KR" sz="1800" b="0" i="0" u="none" strike="noStrike" spc="-100" dirty="0">
                <a:solidFill>
                  <a:srgbClr val="000000"/>
                </a:solidFill>
                <a:ea typeface="Gmarket Sans Light"/>
              </a:rPr>
              <a:t>논문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Gmarket Sans Light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Gmarket Sans Light"/>
              </a:rPr>
              <a:t>A survey on outlier explanations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Gmarket Sans Light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628900"/>
            <a:ext cx="15240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768600"/>
            <a:ext cx="12192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4508500"/>
            <a:ext cx="2273300" cy="200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300" y="5372100"/>
            <a:ext cx="12192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372100"/>
            <a:ext cx="12192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900" y="5372100"/>
            <a:ext cx="1219200" cy="1219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5359400"/>
            <a:ext cx="1219200" cy="1219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5359400"/>
            <a:ext cx="1219200" cy="121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5359400"/>
            <a:ext cx="1219200" cy="1219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900" y="5359400"/>
            <a:ext cx="1219200" cy="1219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5359400"/>
            <a:ext cx="1219200" cy="1219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5359400"/>
            <a:ext cx="1219200" cy="1219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300" y="5359400"/>
            <a:ext cx="1219200" cy="1219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3900" y="5359400"/>
            <a:ext cx="1219200" cy="121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200" y="5359400"/>
            <a:ext cx="1219200" cy="1219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700" y="4368800"/>
            <a:ext cx="1003300" cy="698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6985000"/>
            <a:ext cx="1003300" cy="698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0000">
            <a:off x="4927600" y="7759700"/>
            <a:ext cx="368300" cy="1460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100" y="7861300"/>
            <a:ext cx="1219200" cy="1219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7861300"/>
            <a:ext cx="1219200" cy="1219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700" y="7861300"/>
            <a:ext cx="1219200" cy="1219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3200" y="7416800"/>
            <a:ext cx="1981200" cy="19304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7874000"/>
            <a:ext cx="1219200" cy="1219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7874000"/>
            <a:ext cx="1219200" cy="1219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100" y="7874000"/>
            <a:ext cx="1219200" cy="12192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0" y="7874000"/>
            <a:ext cx="1219200" cy="1219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7874000"/>
            <a:ext cx="1219200" cy="1219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0" y="7874000"/>
            <a:ext cx="1219200" cy="12192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7874000"/>
            <a:ext cx="1219200" cy="1219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7874000"/>
            <a:ext cx="1219200" cy="1219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7874000"/>
            <a:ext cx="1219200" cy="12192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92200" y="6591300"/>
            <a:ext cx="10668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&gt;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평범한</a:t>
            </a: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공장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63900" y="2171700"/>
            <a:ext cx="3683000" cy="65151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0000">
            <a:off x="4533900" y="3086100"/>
            <a:ext cx="1155700" cy="4521200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3454400" y="7747000"/>
            <a:ext cx="33528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-A super pen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-0.3mm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O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스트림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628900"/>
            <a:ext cx="15240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768600"/>
            <a:ext cx="12192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4508500"/>
            <a:ext cx="2273300" cy="200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300" y="5372100"/>
            <a:ext cx="12192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372100"/>
            <a:ext cx="12192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900" y="5372100"/>
            <a:ext cx="1219200" cy="1219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5359400"/>
            <a:ext cx="1219200" cy="1219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5359400"/>
            <a:ext cx="1219200" cy="121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5359400"/>
            <a:ext cx="1219200" cy="1219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900" y="5359400"/>
            <a:ext cx="1219200" cy="1219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5359400"/>
            <a:ext cx="1219200" cy="1219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5359400"/>
            <a:ext cx="1219200" cy="1219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300" y="5359400"/>
            <a:ext cx="1219200" cy="1219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3900" y="5359400"/>
            <a:ext cx="1219200" cy="121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200" y="5359400"/>
            <a:ext cx="1219200" cy="1219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700" y="4368800"/>
            <a:ext cx="1003300" cy="698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6985000"/>
            <a:ext cx="1003300" cy="698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0000">
            <a:off x="4927600" y="7759700"/>
            <a:ext cx="368300" cy="1460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100" y="7861300"/>
            <a:ext cx="1219200" cy="1219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7861300"/>
            <a:ext cx="1219200" cy="1219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700" y="7861300"/>
            <a:ext cx="1219200" cy="1219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3200" y="7416800"/>
            <a:ext cx="1981200" cy="19304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7874000"/>
            <a:ext cx="1219200" cy="1219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7874000"/>
            <a:ext cx="1219200" cy="1219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100" y="7874000"/>
            <a:ext cx="1219200" cy="12192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0" y="7874000"/>
            <a:ext cx="1219200" cy="1219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7874000"/>
            <a:ext cx="1219200" cy="1219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0" y="7874000"/>
            <a:ext cx="1219200" cy="12192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7874000"/>
            <a:ext cx="1219200" cy="1219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7874000"/>
            <a:ext cx="1219200" cy="1219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7874000"/>
            <a:ext cx="1219200" cy="12192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92200" y="6591300"/>
            <a:ext cx="10668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&gt;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평범한</a:t>
            </a: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공장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63900" y="2171700"/>
            <a:ext cx="3683000" cy="65151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0000">
            <a:off x="4533900" y="3086100"/>
            <a:ext cx="1155700" cy="4521200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3454400" y="7747000"/>
            <a:ext cx="33528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-A super pen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-0.3mm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제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Light"/>
              </a:rPr>
              <a:t>O</a:t>
            </a:r>
            <a:r>
              <a:rPr lang="ko-KR" sz="1500" b="0" i="0" u="none" strike="noStrike">
                <a:solidFill>
                  <a:srgbClr val="000000"/>
                </a:solidFill>
                <a:ea typeface="Gmarket Sans Light"/>
              </a:rPr>
              <a:t>스트림</a:t>
            </a: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7600" y="1219200"/>
            <a:ext cx="3136900" cy="24003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9100" y="2552700"/>
            <a:ext cx="6921500" cy="53086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3606800" y="3162300"/>
            <a:ext cx="3149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AE3A1E"/>
                </a:solidFill>
                <a:ea typeface="Gmarket Sans Medium"/>
              </a:rPr>
              <a:t>이상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Medium"/>
              </a:rPr>
              <a:t>볼펜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Medium"/>
              </a:rPr>
              <a:t>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2667000"/>
            <a:ext cx="1866900" cy="2743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6700" y="5422900"/>
            <a:ext cx="12573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평범한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대학생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2667000"/>
            <a:ext cx="1866900" cy="2743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6700" y="5422900"/>
            <a:ext cx="12573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평범한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대학생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5600700"/>
            <a:ext cx="1155700" cy="181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4800" y="5600700"/>
            <a:ext cx="2019300" cy="181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6100" y="5600700"/>
            <a:ext cx="1917700" cy="181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8900" y="5600700"/>
            <a:ext cx="1600200" cy="186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645400" y="7467600"/>
            <a:ext cx="1422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평범한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여학생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그룹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0" y="4584700"/>
            <a:ext cx="1155700" cy="181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700" y="4546600"/>
            <a:ext cx="1917700" cy="181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4546600"/>
            <a:ext cx="1600200" cy="186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3657600"/>
            <a:ext cx="1866900" cy="2743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18300" y="6400800"/>
            <a:ext cx="9017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평범한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그룹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7700" y="4597400"/>
            <a:ext cx="22860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0" y="4584700"/>
            <a:ext cx="1155700" cy="181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700" y="4546600"/>
            <a:ext cx="1917700" cy="181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4546600"/>
            <a:ext cx="1600200" cy="186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3657600"/>
            <a:ext cx="1866900" cy="2743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311900" y="6400800"/>
            <a:ext cx="1739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수업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7700" y="4597400"/>
            <a:ext cx="22860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080000">
            <a:off x="4470400" y="3289300"/>
            <a:ext cx="8636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1600" y="4584700"/>
            <a:ext cx="1155700" cy="181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700" y="4546600"/>
            <a:ext cx="1917700" cy="181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500" y="4546600"/>
            <a:ext cx="1600200" cy="186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3657600"/>
            <a:ext cx="1866900" cy="2743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311900" y="6400800"/>
            <a:ext cx="1739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수업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7700" y="4597400"/>
            <a:ext cx="2286000" cy="181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8400" y="3924300"/>
            <a:ext cx="177800" cy="368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549900" y="3556000"/>
            <a:ext cx="1739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AE3A1E"/>
                </a:solidFill>
                <a:ea typeface="Gmarket Sans Light"/>
              </a:rPr>
              <a:t>이상한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사람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3400" y="6781800"/>
            <a:ext cx="70993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상황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환경에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정의가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달라짐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  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ex)OO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발표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조에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낀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남학생</a:t>
            </a:r>
          </a:p>
          <a:p>
            <a:pPr lvl="0" algn="l">
              <a:lnSpc>
                <a:spcPct val="99600"/>
              </a:lnSpc>
            </a:pPr>
            <a:endParaRPr lang="ko-KR" sz="1300" b="0" i="0" u="none" strike="noStrike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하지만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18A8F1"/>
                </a:solidFill>
                <a:ea typeface="Gmarket Sans Light"/>
              </a:rPr>
              <a:t>인지적</a:t>
            </a:r>
            <a:r>
              <a:rPr lang="en-US" sz="2200" b="0" i="0" u="none" strike="noStrike">
                <a:solidFill>
                  <a:srgbClr val="18A8F1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18A8F1"/>
                </a:solidFill>
                <a:ea typeface="Gmarket Sans Light"/>
              </a:rPr>
              <a:t>관점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보지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않을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수도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있음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080000">
            <a:off x="4470400" y="3289300"/>
            <a:ext cx="8636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1600" y="4584700"/>
            <a:ext cx="1155700" cy="181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700" y="4546600"/>
            <a:ext cx="1917700" cy="181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500" y="4546600"/>
            <a:ext cx="1600200" cy="186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3657600"/>
            <a:ext cx="1866900" cy="2743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311900" y="6400800"/>
            <a:ext cx="1739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수업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7700" y="4597400"/>
            <a:ext cx="2286000" cy="181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8400" y="3924300"/>
            <a:ext cx="177800" cy="368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549900" y="3556000"/>
            <a:ext cx="1739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AE3A1E"/>
                </a:solidFill>
                <a:ea typeface="Gmarket Sans Light"/>
              </a:rPr>
              <a:t>이상한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사람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3400" y="6781800"/>
            <a:ext cx="70993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상황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환경에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정의가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달라짐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  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ex)OO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발표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조에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낀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남학생</a:t>
            </a:r>
          </a:p>
          <a:p>
            <a:pPr lvl="0" algn="l">
              <a:lnSpc>
                <a:spcPct val="99600"/>
              </a:lnSpc>
            </a:pPr>
            <a:endParaRPr lang="ko-KR" sz="1300" b="0" i="0" u="none" strike="noStrike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하지만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18A8F1"/>
                </a:solidFill>
                <a:ea typeface="Gmarket Sans Light"/>
              </a:rPr>
              <a:t>인지적</a:t>
            </a:r>
            <a:r>
              <a:rPr lang="en-US" sz="2200" b="0" i="0" u="none" strike="noStrike">
                <a:solidFill>
                  <a:srgbClr val="18A8F1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18A8F1"/>
                </a:solidFill>
                <a:ea typeface="Gmarket Sans Light"/>
              </a:rPr>
              <a:t>관점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보지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않을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수도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있음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080000">
            <a:off x="4470400" y="3289300"/>
            <a:ext cx="8636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1600" y="4584700"/>
            <a:ext cx="1155700" cy="181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700" y="4546600"/>
            <a:ext cx="1917700" cy="181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500" y="4546600"/>
            <a:ext cx="1600200" cy="186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3657600"/>
            <a:ext cx="1866900" cy="2743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311900" y="6400800"/>
            <a:ext cx="1739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수업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7700" y="4597400"/>
            <a:ext cx="2286000" cy="181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8400" y="3924300"/>
            <a:ext cx="177800" cy="368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549900" y="3556000"/>
            <a:ext cx="1739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0" i="0" u="none" strike="noStrike">
                <a:solidFill>
                  <a:srgbClr val="1187CF"/>
                </a:solidFill>
                <a:ea typeface="Gmarket Sans Light"/>
              </a:rPr>
              <a:t>교환학생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3400" y="6781800"/>
            <a:ext cx="70993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상황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환경에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정의가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달라짐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  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ex)OO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발표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조에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낀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남학생</a:t>
            </a:r>
          </a:p>
          <a:p>
            <a:pPr lvl="0" algn="l">
              <a:lnSpc>
                <a:spcPct val="99600"/>
              </a:lnSpc>
            </a:pPr>
            <a:endParaRPr lang="ko-KR" sz="1300" b="0" i="0" u="none" strike="noStrike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하지만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18A8F1"/>
                </a:solidFill>
                <a:ea typeface="Gmarket Sans Light"/>
              </a:rPr>
              <a:t>인지적</a:t>
            </a:r>
            <a:r>
              <a:rPr lang="en-US" sz="2200" b="0" i="0" u="none" strike="noStrike">
                <a:solidFill>
                  <a:srgbClr val="18A8F1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18A8F1"/>
                </a:solidFill>
                <a:ea typeface="Gmarket Sans Light"/>
              </a:rPr>
              <a:t>관점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보지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않을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수도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있음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0" y="4584700"/>
            <a:ext cx="1155700" cy="181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700" y="4546600"/>
            <a:ext cx="1917700" cy="181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4546600"/>
            <a:ext cx="1600200" cy="186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3657600"/>
            <a:ext cx="1866900" cy="2743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311900" y="6400800"/>
            <a:ext cx="1739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수업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7700" y="4597400"/>
            <a:ext cx="2286000" cy="181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4216400" y="2705100"/>
            <a:ext cx="1257300" cy="1257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700" y="4279900"/>
            <a:ext cx="101600" cy="152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549900" y="3556000"/>
            <a:ext cx="1739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0" i="0" u="none" strike="noStrike">
                <a:solidFill>
                  <a:srgbClr val="1187CF"/>
                </a:solidFill>
                <a:ea typeface="Gmarket Sans Light"/>
              </a:rPr>
              <a:t>교환학생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A</a:t>
            </a:r>
          </a:p>
        </p:txBody>
      </p:sp>
      <p:sp>
        <p:nvSpPr>
          <p:cNvPr id="23" name="TextBox 23"/>
          <p:cNvSpPr txBox="1"/>
          <p:nvPr/>
        </p:nvSpPr>
        <p:spPr>
          <a:xfrm rot="12600000">
            <a:off x="5473700" y="4267200"/>
            <a:ext cx="1524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Noto Sans CJK KR Regular"/>
              </a:rPr>
              <a:t>⌒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3100" y="4305300"/>
            <a:ext cx="33274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spc="-100">
                <a:solidFill>
                  <a:srgbClr val="000000"/>
                </a:solidFill>
                <a:latin typeface="Gmarket Sans Medium"/>
              </a:rPr>
              <a:t>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3530600"/>
            <a:ext cx="5359400" cy="252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3352800"/>
            <a:ext cx="54737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00" y="34036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273050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34036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8400" y="273050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700" y="4965700"/>
            <a:ext cx="53594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700" y="4318000"/>
            <a:ext cx="53594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337300" y="4508500"/>
            <a:ext cx="3302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논문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리뷰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400" y="4470400"/>
            <a:ext cx="342900" cy="34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902200" y="4559300"/>
            <a:ext cx="2413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37300" y="5156200"/>
            <a:ext cx="3302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GitHub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400" y="5118100"/>
            <a:ext cx="342900" cy="342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902200" y="5207000"/>
            <a:ext cx="2413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37300" y="3860800"/>
            <a:ext cx="3302000" cy="25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이상치란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무엇인가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?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400" y="3822700"/>
            <a:ext cx="342900" cy="342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902200" y="3911600"/>
            <a:ext cx="2413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3400" y="6781800"/>
            <a:ext cx="70104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상황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환경에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정의가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달라짐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  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ex)OO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발표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조에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낀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Light"/>
              </a:rPr>
              <a:t>남학생</a:t>
            </a:r>
          </a:p>
          <a:p>
            <a:pPr lvl="0" algn="l">
              <a:lnSpc>
                <a:spcPct val="99600"/>
              </a:lnSpc>
            </a:pPr>
            <a:endParaRPr lang="ko-KR" sz="1300" b="0" i="0" u="none" strike="noStrike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하지만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18A8F1"/>
                </a:solidFill>
                <a:ea typeface="Gmarket Sans Light"/>
              </a:rPr>
              <a:t>인지적</a:t>
            </a:r>
            <a:r>
              <a:rPr lang="en-US" sz="2200" b="0" i="0" u="none" strike="noStrike">
                <a:solidFill>
                  <a:srgbClr val="18A8F1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18A8F1"/>
                </a:solidFill>
                <a:ea typeface="Gmarket Sans Light"/>
              </a:rPr>
              <a:t>관점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보지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않을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수도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있음</a:t>
            </a:r>
          </a:p>
          <a:p>
            <a:pPr lvl="0" algn="l">
              <a:lnSpc>
                <a:spcPct val="99600"/>
              </a:lnSpc>
            </a:pPr>
            <a:endParaRPr lang="ko-KR" sz="2200" b="0" i="0" u="none" strike="noStrike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&gt;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우리가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가진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18A8F1"/>
                </a:solidFill>
                <a:ea typeface="Gmarket Sans Light"/>
              </a:rPr>
              <a:t>정보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부족했기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때문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0" y="4584700"/>
            <a:ext cx="1155700" cy="181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700" y="4546600"/>
            <a:ext cx="1917700" cy="181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500" y="4546600"/>
            <a:ext cx="1600200" cy="186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3657600"/>
            <a:ext cx="1866900" cy="2743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311900" y="6400800"/>
            <a:ext cx="1739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수업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7700" y="4597400"/>
            <a:ext cx="2286000" cy="181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4216400" y="2705100"/>
            <a:ext cx="1257300" cy="1257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700" y="4279900"/>
            <a:ext cx="101600" cy="152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549900" y="3556000"/>
            <a:ext cx="17399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OO</a:t>
            </a:r>
            <a:r>
              <a:rPr lang="ko-KR" sz="1200" b="0" i="0" u="none" strike="noStrike">
                <a:solidFill>
                  <a:srgbClr val="000000"/>
                </a:solidFill>
                <a:ea typeface="Gmarket Sans Light"/>
              </a:rPr>
              <a:t>여대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200" b="0" i="0" u="none" strike="noStrike">
                <a:solidFill>
                  <a:srgbClr val="1187CF"/>
                </a:solidFill>
                <a:ea typeface="Gmarket Sans Light"/>
              </a:rPr>
              <a:t>교환학생</a:t>
            </a:r>
            <a:r>
              <a:rPr lang="en-US" sz="1200" b="0" i="0" u="none" strike="noStrike">
                <a:solidFill>
                  <a:srgbClr val="000000"/>
                </a:solidFill>
                <a:latin typeface="Gmarket Sans Light"/>
              </a:rPr>
              <a:t>A</a:t>
            </a:r>
          </a:p>
        </p:txBody>
      </p:sp>
      <p:sp>
        <p:nvSpPr>
          <p:cNvPr id="23" name="TextBox 23"/>
          <p:cNvSpPr txBox="1"/>
          <p:nvPr/>
        </p:nvSpPr>
        <p:spPr>
          <a:xfrm rot="12600000">
            <a:off x="5473700" y="4267200"/>
            <a:ext cx="1524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Noto Sans CJK KR Regular"/>
              </a:rPr>
              <a:t>⌒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09900" y="4622800"/>
            <a:ext cx="4572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Light"/>
              </a:rPr>
              <a:t>[10, 13, 1000, 50, 15, 20]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09900" y="4622800"/>
            <a:ext cx="4572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Light"/>
              </a:rPr>
              <a:t>[10, 13, </a:t>
            </a:r>
            <a:r>
              <a:rPr lang="en-US" sz="3000" b="0" i="0" u="none" strike="noStrike">
                <a:solidFill>
                  <a:srgbClr val="AE3A1E"/>
                </a:solidFill>
                <a:latin typeface="Gmarket Sans Light"/>
              </a:rPr>
              <a:t>1000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Light"/>
              </a:rPr>
              <a:t>, 50, 15, 20]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79800" y="46228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Light"/>
              </a:rPr>
              <a:t>[10, 13, 50, 15, 20]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79800" y="46228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Light"/>
              </a:rPr>
              <a:t>[10, 13, </a:t>
            </a:r>
            <a:r>
              <a:rPr lang="en-US" sz="3000" b="0" i="0" u="none" strike="noStrike">
                <a:solidFill>
                  <a:srgbClr val="AE3A1E"/>
                </a:solidFill>
                <a:latin typeface="Gmarket Sans Light"/>
              </a:rPr>
              <a:t>50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Light"/>
              </a:rPr>
              <a:t>, 15, 20]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79800" y="46228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Light"/>
              </a:rPr>
              <a:t>[10, 13, </a:t>
            </a:r>
            <a:r>
              <a:rPr lang="en-US" sz="3000" b="0" i="0" u="none" strike="noStrike">
                <a:solidFill>
                  <a:srgbClr val="AE3A1E"/>
                </a:solidFill>
                <a:latin typeface="Gmarket Sans Light"/>
              </a:rPr>
              <a:t>50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Light"/>
              </a:rPr>
              <a:t>, 15, 20]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46400" y="5334000"/>
            <a:ext cx="5219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국소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영역에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존재하는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판별은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어떻게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63800" y="5168900"/>
            <a:ext cx="4191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Noto Sans CJK KR Regular"/>
              </a:rPr>
              <a:t>→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8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9000" y="2641600"/>
            <a:ext cx="8813800" cy="561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Gmarket Sans Light"/>
              </a:rPr>
              <a:t>[1744, 1742, 1742, 1736, 1736, 1739, 1750, 1750, 1752, 1750, 1753, 1750, 1752, 1750, 1753, 1749, 1752,1752,1755,1753,1760,1933,2008,1976, </a:t>
            </a:r>
          </a:p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Gmarket Sans Light"/>
              </a:rPr>
              <a:t>1980, 2002, 2105, 2284, 2376, 2420, 2392, 2384, 2410, 2428, 2614, 2838, 2994, 3185, 3221, 3279, 3365, 3551, 3963, 4083, 4104, 4258, 4501, 4138, 4169, 4179, 4276, 4430, 4470, 4498, 4595, 4777, 4932, 5043, 4984, 4921, 4838, 4328, 3995, 4059, 4062, 3994, 3984, 3995, 4110, 4023, 3979, 3692, 3091, 2626, 2546, 2536, 2512, 2491, 2540, 2592, 2438, 2387, 2063, 2039,  2029, 2039, 2042, 2045, 2036, 2036, 2018, 1951, 2593, 2901, 2866, 2888]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9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2984500"/>
            <a:ext cx="7924800" cy="4495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9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2984500"/>
            <a:ext cx="7924800" cy="4495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00300" y="7543800"/>
            <a:ext cx="1524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정보의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AE3A1E"/>
                </a:solidFill>
                <a:ea typeface="Gmarket Sans Light"/>
              </a:rPr>
              <a:t>부족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2300" y="7378700"/>
            <a:ext cx="4191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Noto Sans CJK KR Regular"/>
              </a:rPr>
              <a:t>→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10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2984500"/>
            <a:ext cx="7899400" cy="4495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794000"/>
            <a:ext cx="9194800" cy="469900"/>
          </a:xfrm>
          <a:prstGeom prst="rect">
            <a:avLst/>
          </a:prstGeom>
          <a:effectLst>
            <a:outerShdw dist="21960" dir="5400000">
              <a:srgbClr val="9E9E9E">
                <a:alpha val="100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2095500"/>
            <a:ext cx="76200" cy="97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19300" y="4711700"/>
            <a:ext cx="61849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 spc="-200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5700" b="0" i="0" u="none" strike="noStrike" spc="-200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57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700" b="0" i="0" u="none" strike="noStrike" spc="-200">
                <a:solidFill>
                  <a:srgbClr val="000000"/>
                </a:solidFill>
                <a:ea typeface="Gmarket Sans Medium"/>
              </a:rPr>
              <a:t>무엇인가</a:t>
            </a:r>
            <a:r>
              <a:rPr lang="en-US" sz="5700" b="0" i="0" u="none" strike="noStrike" spc="-200">
                <a:solidFill>
                  <a:srgbClr val="000000"/>
                </a:solidFill>
                <a:latin typeface="Gmarket Sans Medium"/>
              </a:rPr>
              <a:t>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2997200"/>
            <a:ext cx="7937500" cy="4495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1300" y="7594600"/>
            <a:ext cx="5473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시그마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-3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분포를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로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규정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2984500"/>
            <a:ext cx="7899400" cy="449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7924800"/>
            <a:ext cx="2603500" cy="1676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11300" y="7594600"/>
            <a:ext cx="5473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시그마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-3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분포를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로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규정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200" y="6692900"/>
            <a:ext cx="2374900" cy="1587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59200" y="7073900"/>
            <a:ext cx="18288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1187CF"/>
                </a:solidFill>
                <a:ea typeface="Gmarket Sans Medium"/>
              </a:rPr>
              <a:t>의도적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이라네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~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2984500"/>
            <a:ext cx="7937500" cy="449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7924800"/>
            <a:ext cx="2603500" cy="1676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11300" y="7594600"/>
            <a:ext cx="5473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시그마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-3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분포를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로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Light"/>
              </a:rPr>
              <a:t>규정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200" y="6692900"/>
            <a:ext cx="2374900" cy="158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0500" y="7924800"/>
            <a:ext cx="2235200" cy="127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3700" y="5765800"/>
            <a:ext cx="1422400" cy="1981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8100" y="5765800"/>
            <a:ext cx="2133600" cy="2133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21100" y="7086600"/>
            <a:ext cx="18288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1187CF"/>
                </a:solidFill>
                <a:ea typeface="Gmarket Sans Medium"/>
              </a:rPr>
              <a:t>의도적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이라네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~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75600" y="6604000"/>
            <a:ext cx="1612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아무리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그래도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저건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너무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잖아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..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2997200"/>
            <a:ext cx="7937500" cy="449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7924800"/>
            <a:ext cx="2603500" cy="167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200" y="6692900"/>
            <a:ext cx="2374900" cy="158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0500" y="7924800"/>
            <a:ext cx="2235200" cy="127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3700" y="5765800"/>
            <a:ext cx="1422400" cy="198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8100" y="5765800"/>
            <a:ext cx="2133600" cy="213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21100" y="7086600"/>
            <a:ext cx="18288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1187CF"/>
                </a:solidFill>
                <a:ea typeface="Gmarket Sans Medium"/>
              </a:rPr>
              <a:t>의도적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이라네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~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75600" y="6604000"/>
            <a:ext cx="1612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아무리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그래도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저건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너무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잖아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..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900" y="2260600"/>
            <a:ext cx="7340600" cy="5778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905000" y="2794000"/>
            <a:ext cx="68707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따라서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사용자와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관리자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간의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관점이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차이가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발생할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있음</a:t>
            </a:r>
          </a:p>
          <a:p>
            <a:pPr lvl="0" algn="l">
              <a:lnSpc>
                <a:spcPct val="99600"/>
              </a:lnSpc>
            </a:pPr>
            <a:endParaRPr lang="ko-KR" sz="21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       </a:t>
            </a:r>
            <a:r>
              <a:rPr lang="ko-KR" sz="21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en-US" sz="2100" b="0" i="0" u="none" strike="noStrike">
                <a:solidFill>
                  <a:srgbClr val="AE3A1E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AE3A1E"/>
                </a:solidFill>
                <a:ea typeface="Gmarket Sans Medium"/>
              </a:rPr>
              <a:t>판별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은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연구자의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몫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92300" y="3263900"/>
            <a:ext cx="5842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Noto Sans CJK KR Regular"/>
              </a:rPr>
              <a:t>→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79600" y="4419600"/>
            <a:ext cx="6870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-</a:t>
            </a:r>
            <a:r>
              <a:rPr lang="ko-KR" sz="2100" b="0" i="0" u="none" strike="noStrike">
                <a:solidFill>
                  <a:srgbClr val="AE3A1E"/>
                </a:solidFill>
                <a:ea typeface="Gmarket Sans Medium"/>
              </a:rPr>
              <a:t>모호한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분포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(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국소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영역에서의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데이터는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이상치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?)</a:t>
            </a:r>
          </a:p>
          <a:p>
            <a:pPr lvl="0" algn="l">
              <a:lnSpc>
                <a:spcPct val="99600"/>
              </a:lnSpc>
            </a:pPr>
            <a:endParaRPr lang="en-US" sz="21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-</a:t>
            </a:r>
            <a:r>
              <a:rPr lang="ko-KR" sz="2100" b="0" i="0" u="none" strike="noStrike">
                <a:solidFill>
                  <a:srgbClr val="1187CF"/>
                </a:solidFill>
                <a:ea typeface="Gmarket Sans Medium"/>
              </a:rPr>
              <a:t>인지적</a:t>
            </a:r>
            <a:r>
              <a:rPr lang="en-US" sz="2100" b="0" i="0" u="none" strike="noStrike">
                <a:solidFill>
                  <a:srgbClr val="1187CF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1187CF"/>
                </a:solidFill>
                <a:ea typeface="Gmarket Sans Medium"/>
              </a:rPr>
              <a:t>관점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차이</a:t>
            </a:r>
          </a:p>
          <a:p>
            <a:pPr lvl="0" algn="l">
              <a:lnSpc>
                <a:spcPct val="99600"/>
              </a:lnSpc>
            </a:pPr>
            <a:endParaRPr lang="ko-KR" sz="21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-</a:t>
            </a:r>
            <a:r>
              <a:rPr lang="ko-KR" sz="2100" b="0" i="0" u="none" strike="noStrike">
                <a:solidFill>
                  <a:srgbClr val="AE3A1E"/>
                </a:solidFill>
                <a:ea typeface="Gmarket Sans Medium"/>
              </a:rPr>
              <a:t>단순</a:t>
            </a:r>
            <a:r>
              <a:rPr lang="en-US" sz="2100" b="0" i="0" u="none" strike="noStrike">
                <a:solidFill>
                  <a:srgbClr val="AE3A1E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AE3A1E"/>
                </a:solidFill>
                <a:ea typeface="Gmarket Sans Medium"/>
              </a:rPr>
              <a:t>통계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로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정의하는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것의</a:t>
            </a: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어려움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794000"/>
            <a:ext cx="9194800" cy="469900"/>
          </a:xfrm>
          <a:prstGeom prst="rect">
            <a:avLst/>
          </a:prstGeom>
          <a:effectLst>
            <a:outerShdw dist="21960" dir="5400000">
              <a:srgbClr val="9E9E9E">
                <a:alpha val="100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2095500"/>
            <a:ext cx="76200" cy="97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19300" y="4711700"/>
            <a:ext cx="61849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 spc="-200">
                <a:solidFill>
                  <a:srgbClr val="000000"/>
                </a:solidFill>
                <a:ea typeface="Gmarket Sans Medium"/>
              </a:rPr>
              <a:t>논문</a:t>
            </a:r>
            <a:r>
              <a:rPr lang="en-US" sz="57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700" b="0" i="0" u="none" strike="noStrike" spc="-200">
                <a:solidFill>
                  <a:srgbClr val="000000"/>
                </a:solidFill>
                <a:ea typeface="Gmarket Sans Medium"/>
              </a:rPr>
              <a:t>리뷰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" y="2400300"/>
            <a:ext cx="5549900" cy="541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논문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리뷰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83300" y="2438400"/>
            <a:ext cx="3771900" cy="153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논문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: A survey on outlier explanations</a:t>
            </a:r>
          </a:p>
          <a:p>
            <a:pPr lvl="0" algn="l">
              <a:lnSpc>
                <a:spcPct val="99600"/>
              </a:lnSpc>
            </a:pPr>
            <a:endParaRPr lang="en-US" sz="1400" b="0" i="0" u="none" strike="noStrike" dirty="0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-VLDB Journal(2022.09)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등재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총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 32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페이지</a:t>
            </a:r>
          </a:p>
          <a:p>
            <a:pPr lvl="0" algn="l">
              <a:lnSpc>
                <a:spcPct val="99600"/>
              </a:lnSpc>
            </a:pPr>
            <a:endParaRPr lang="ko-KR" sz="1400" b="0" i="0" u="none" strike="noStrike" dirty="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0" i="0" u="none" strike="noStrike" dirty="0">
                <a:solidFill>
                  <a:srgbClr val="1187CF"/>
                </a:solidFill>
                <a:ea typeface="Gmarket Sans Light"/>
              </a:rPr>
              <a:t>사용자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관점에서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이상치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설명</a:t>
            </a:r>
          </a:p>
          <a:p>
            <a:pPr lvl="0" algn="l">
              <a:lnSpc>
                <a:spcPct val="99600"/>
              </a:lnSpc>
            </a:pPr>
            <a:endParaRPr lang="ko-KR" sz="1400" b="0" i="0" u="none" strike="noStrike" dirty="0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각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유형에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대한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0" i="0" u="none" strike="noStrike" dirty="0">
                <a:solidFill>
                  <a:srgbClr val="AE3A1E"/>
                </a:solidFill>
                <a:ea typeface="Gmarket Sans Light"/>
              </a:rPr>
              <a:t>기술적</a:t>
            </a:r>
            <a:r>
              <a:rPr lang="en-US" sz="1400" b="0" i="0" u="none" strike="noStrike" dirty="0">
                <a:solidFill>
                  <a:srgbClr val="AE3A1E"/>
                </a:solidFill>
                <a:latin typeface="Gmarket Sans Light"/>
              </a:rPr>
              <a:t> </a:t>
            </a:r>
            <a:r>
              <a:rPr lang="ko-KR" sz="1400" b="0" i="0" u="none" strike="noStrike" dirty="0">
                <a:solidFill>
                  <a:srgbClr val="AE3A1E"/>
                </a:solidFill>
                <a:ea typeface="Gmarket Sans Light"/>
              </a:rPr>
              <a:t>어려움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대한</a:t>
            </a:r>
            <a:r>
              <a:rPr lang="en-US" sz="14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Gmarket Sans Light"/>
              </a:rPr>
              <a:t>내용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6100" y="7874000"/>
            <a:ext cx="5854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>
                <a:solidFill>
                  <a:srgbClr val="C2C2C2"/>
                </a:solidFill>
                <a:ea typeface="Gmarket Sans Light"/>
              </a:rPr>
              <a:t>저자</a:t>
            </a:r>
            <a:r>
              <a:rPr lang="en-US" sz="1000" b="0" i="0" u="none" strike="noStrike">
                <a:solidFill>
                  <a:srgbClr val="C2C2C2"/>
                </a:solidFill>
                <a:latin typeface="Gmarket Sans Light"/>
              </a:rPr>
              <a:t>: Egawati Panjei · Le Gruenwald · Eleazar Leal · Christopher Nguyen ·Shejuti Silvia</a:t>
            </a:r>
          </a:p>
          <a:p>
            <a:pPr lvl="0" algn="l">
              <a:lnSpc>
                <a:spcPct val="99600"/>
              </a:lnSpc>
            </a:pPr>
            <a:endParaRPr lang="en-US" sz="1000" b="0" i="0" u="none" strike="noStrike">
              <a:solidFill>
                <a:srgbClr val="C2C2C2"/>
              </a:solidFill>
              <a:latin typeface="Gmarket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논문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리뷰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7400" y="2400300"/>
            <a:ext cx="2146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D94925"/>
                </a:solidFill>
                <a:ea typeface="Gmarket Sans Medium"/>
              </a:rPr>
              <a:t>이상치</a:t>
            </a:r>
            <a:r>
              <a:rPr lang="en-US" sz="2200" b="0" i="0" u="none" strike="noStrike">
                <a:solidFill>
                  <a:srgbClr val="D94925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D94925"/>
                </a:solidFill>
                <a:ea typeface="Gmarket Sans Medium"/>
              </a:rPr>
              <a:t>분석</a:t>
            </a:r>
            <a:r>
              <a:rPr lang="en-US" sz="2200" b="0" i="0" u="none" strike="noStrike">
                <a:solidFill>
                  <a:srgbClr val="D94925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D94925"/>
                </a:solidFill>
                <a:ea typeface="Gmarket Sans Medium"/>
              </a:rPr>
              <a:t>유형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3600" y="2971800"/>
            <a:ext cx="8610600" cy="185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0000"/>
                </a:solidFill>
                <a:latin typeface="Gmarket Sans Light"/>
              </a:rPr>
              <a:t>Importance Levels of Outliers</a:t>
            </a:r>
          </a:p>
          <a:p>
            <a:pPr lvl="0" algn="l">
              <a:lnSpc>
                <a:spcPct val="99600"/>
              </a:lnSpc>
            </a:pPr>
            <a:endParaRPr lang="en-US" sz="1900" b="1" i="0" u="none" strike="noStrike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 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우선</a:t>
            </a:r>
            <a:r>
              <a:rPr lang="en-US" sz="1600" b="0" i="0" u="none" strike="noStrike">
                <a:solidFill>
                  <a:srgbClr val="1187CF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순위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또는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중요도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판별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조사할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포인트의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우선순위를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선정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가능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점수</a:t>
            </a:r>
            <a:r>
              <a:rPr lang="en-US" sz="1600" b="0" i="0" u="none" strike="noStrike">
                <a:solidFill>
                  <a:srgbClr val="1187CF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기반</a:t>
            </a:r>
            <a:r>
              <a:rPr lang="en-US" sz="1600" b="0" i="0" u="none" strike="noStrike">
                <a:solidFill>
                  <a:srgbClr val="1187CF"/>
                </a:solidFill>
                <a:latin typeface="Gmarket Sans Light"/>
              </a:rPr>
              <a:t>,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범주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통한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분류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등의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기법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사용</a:t>
            </a:r>
          </a:p>
          <a:p>
            <a:pPr lvl="0" algn="l">
              <a:lnSpc>
                <a:spcPct val="99600"/>
              </a:lnSpc>
            </a:pPr>
            <a:endParaRPr lang="ko-KR" sz="1600" b="0" i="0" u="none" strike="noStrike">
              <a:solidFill>
                <a:srgbClr val="000000"/>
              </a:solidFill>
              <a:ea typeface="Gmarket San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87400" y="4953000"/>
            <a:ext cx="8610600" cy="151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0000"/>
                </a:solidFill>
                <a:latin typeface="Gmarket Sans Light"/>
              </a:rPr>
              <a:t>Casual Interactions Among Outliers</a:t>
            </a:r>
          </a:p>
          <a:p>
            <a:pPr lvl="0" algn="l">
              <a:lnSpc>
                <a:spcPct val="99600"/>
              </a:lnSpc>
            </a:pPr>
            <a:endParaRPr lang="en-US" sz="1900" b="1" i="0" u="none" strike="noStrike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어떤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추가적인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유발했는지를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분석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발생의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원인</a:t>
            </a:r>
            <a:r>
              <a:rPr lang="en-US" sz="1600" b="0" i="0" u="none" strike="noStrike">
                <a:solidFill>
                  <a:srgbClr val="1187CF"/>
                </a:solidFill>
                <a:latin typeface="Gmarket Sans Light"/>
              </a:rPr>
              <a:t>-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결과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구조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설명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가능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시간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인과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관계의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연계를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통해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사용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7400" y="7073900"/>
            <a:ext cx="8610600" cy="151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0000"/>
                </a:solidFill>
                <a:latin typeface="Gmarket Sans Light"/>
              </a:rPr>
              <a:t>Outlying Attributes of Outliers</a:t>
            </a:r>
          </a:p>
          <a:p>
            <a:pPr lvl="0" algn="l">
              <a:lnSpc>
                <a:spcPct val="99600"/>
              </a:lnSpc>
            </a:pPr>
            <a:endParaRPr lang="en-US" sz="1900" b="1" i="0" u="none" strike="noStrike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발생에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핵심적인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영향을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미친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특성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파악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빠른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원인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파악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탐색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가능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18A8F1"/>
                </a:solidFill>
                <a:ea typeface="Gmarket Sans Light"/>
              </a:rPr>
              <a:t>개별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또는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8A8F1"/>
                </a:solidFill>
                <a:ea typeface="Gmarket Sans Light"/>
              </a:rPr>
              <a:t>그룹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속성으로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나누어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분석해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설명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0" y="3784600"/>
            <a:ext cx="3479800" cy="2311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논문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리뷰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7400" y="2400300"/>
            <a:ext cx="45339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D94925"/>
                </a:solidFill>
                <a:latin typeface="Gmarket Sans Medium"/>
              </a:rPr>
              <a:t>Importance Level of Outliers</a:t>
            </a:r>
          </a:p>
          <a:p>
            <a:pPr lvl="0" algn="l">
              <a:lnSpc>
                <a:spcPct val="99600"/>
              </a:lnSpc>
            </a:pPr>
            <a:endParaRPr lang="en-US" sz="2200" b="0" i="0" u="none" strike="noStrike">
              <a:solidFill>
                <a:srgbClr val="D94925"/>
              </a:solidFill>
              <a:latin typeface="Gmarket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9000" y="3949700"/>
            <a:ext cx="86106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0000"/>
                </a:solidFill>
                <a:latin typeface="Gmarket Sans Light"/>
              </a:rPr>
              <a:t>Numerical Ranking of Outliers </a:t>
            </a:r>
          </a:p>
          <a:p>
            <a:pPr lvl="0" algn="l">
              <a:lnSpc>
                <a:spcPct val="99600"/>
              </a:lnSpc>
            </a:pPr>
            <a:endParaRPr lang="en-US" sz="1900" b="1" i="0" u="none" strike="noStrike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18A8F1"/>
                </a:solidFill>
                <a:ea typeface="Gmarket Sans Light"/>
              </a:rPr>
              <a:t>정상값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편차를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통해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점수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산출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점수가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높은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이상치부터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조사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3600" y="6007100"/>
            <a:ext cx="86106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0000"/>
                </a:solidFill>
                <a:latin typeface="Gmarket Sans Light"/>
              </a:rPr>
              <a:t>Categorical Ranking</a:t>
            </a:r>
          </a:p>
          <a:p>
            <a:pPr lvl="0" algn="l">
              <a:lnSpc>
                <a:spcPct val="99600"/>
              </a:lnSpc>
            </a:pPr>
            <a:endParaRPr lang="en-US" sz="1900" b="1" i="0" u="none" strike="noStrike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중요도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혹은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우선</a:t>
            </a:r>
            <a:r>
              <a:rPr lang="en-US" sz="1600" b="0" i="0" u="none" strike="noStrike">
                <a:solidFill>
                  <a:srgbClr val="1187CF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순위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따른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기준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선정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그룹으로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분류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분류에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따라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중요도가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높은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순으로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조사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3873500"/>
            <a:ext cx="7924800" cy="311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논문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리뷰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7400" y="2400300"/>
            <a:ext cx="56642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D94925"/>
                </a:solidFill>
                <a:latin typeface="Gmarket Sans Medium"/>
              </a:rPr>
              <a:t>Casual Interactions Among Outliers</a:t>
            </a:r>
          </a:p>
          <a:p>
            <a:pPr lvl="0" algn="l">
              <a:lnSpc>
                <a:spcPct val="99600"/>
              </a:lnSpc>
            </a:pPr>
            <a:endParaRPr lang="en-US" sz="2200" b="0" i="0" u="none" strike="noStrike">
              <a:solidFill>
                <a:srgbClr val="D94925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700" y="2387600"/>
            <a:ext cx="3454400" cy="190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논문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리뷰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7400" y="2400300"/>
            <a:ext cx="4686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D94925"/>
                </a:solidFill>
                <a:latin typeface="Gmarket Sans Medium"/>
              </a:rPr>
              <a:t>Outlying Attributes of Outliers</a:t>
            </a:r>
          </a:p>
          <a:p>
            <a:pPr lvl="0" algn="l">
              <a:lnSpc>
                <a:spcPct val="99600"/>
              </a:lnSpc>
            </a:pPr>
            <a:endParaRPr lang="en-US" sz="2200" b="0" i="0" u="none" strike="noStrike">
              <a:solidFill>
                <a:srgbClr val="D94925"/>
              </a:solidFill>
              <a:latin typeface="Gmarket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9000" y="3644900"/>
            <a:ext cx="86233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0000"/>
                </a:solidFill>
                <a:latin typeface="Gmarket Sans Light"/>
              </a:rPr>
              <a:t>Individual Outliers</a:t>
            </a:r>
          </a:p>
          <a:p>
            <a:pPr lvl="0" algn="l">
              <a:lnSpc>
                <a:spcPct val="99600"/>
              </a:lnSpc>
            </a:pPr>
            <a:endParaRPr lang="en-US" sz="1900" b="1" i="0" u="none" strike="noStrike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99600"/>
              </a:lnSpc>
            </a:pPr>
            <a:endParaRPr lang="en-US" sz="1900" b="1" i="0" u="none" strike="noStrike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특정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속한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고차원</a:t>
            </a:r>
            <a:r>
              <a:rPr lang="en-US" sz="1600" b="0" i="0" u="none" strike="noStrike">
                <a:solidFill>
                  <a:srgbClr val="1187CF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공간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에서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정상값과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명확히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구분짓는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   </a:t>
            </a:r>
            <a:r>
              <a:rPr lang="ko-KR" sz="1600" b="0" i="0" u="none" strike="noStrike">
                <a:solidFill>
                  <a:srgbClr val="AE3A1E"/>
                </a:solidFill>
                <a:ea typeface="Gmarket Sans Light"/>
              </a:rPr>
              <a:t>하위</a:t>
            </a:r>
            <a:r>
              <a:rPr lang="en-US" sz="1600" b="0" i="0" u="none" strike="noStrike">
                <a:solidFill>
                  <a:srgbClr val="AE3A1E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AE3A1E"/>
                </a:solidFill>
                <a:ea typeface="Gmarket Sans Light"/>
              </a:rPr>
              <a:t>속성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탐색</a:t>
            </a:r>
          </a:p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점수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해석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: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어떤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속성</a:t>
            </a:r>
            <a:r>
              <a:rPr lang="en-US" sz="1600" b="0" i="0" u="none" strike="noStrike">
                <a:solidFill>
                  <a:srgbClr val="1187CF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조합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에서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튀는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파악</a:t>
            </a:r>
          </a:p>
          <a:p>
            <a:pPr lvl="0" algn="l">
              <a:lnSpc>
                <a:spcPct val="1411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속성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기여도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기반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해석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: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각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속성에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대해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기여도</a:t>
            </a:r>
            <a:r>
              <a:rPr lang="en-US" sz="1600" b="0" i="0" u="none" strike="noStrike">
                <a:solidFill>
                  <a:srgbClr val="1187CF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1187CF"/>
                </a:solidFill>
                <a:ea typeface="Gmarket Sans Light"/>
              </a:rPr>
              <a:t>점수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를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계산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특정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임계값보다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큰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속성만을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   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속성으로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판단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9000" y="6781800"/>
            <a:ext cx="8623300" cy="181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0000"/>
                </a:solidFill>
                <a:latin typeface="Gmarket Sans Light"/>
              </a:rPr>
              <a:t>Group of Outliers</a:t>
            </a:r>
          </a:p>
          <a:p>
            <a:pPr lvl="0" algn="l">
              <a:lnSpc>
                <a:spcPct val="99600"/>
              </a:lnSpc>
            </a:pPr>
            <a:endParaRPr lang="en-US" sz="1900" b="1" i="0" u="none" strike="noStrike">
              <a:solidFill>
                <a:srgbClr val="000000"/>
              </a:solidFill>
              <a:latin typeface="Gmarket Sans Light"/>
            </a:endParaRP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그룹에서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공통적으로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튀는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속성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집합을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탐색</a:t>
            </a:r>
          </a:p>
          <a:p>
            <a:pPr lvl="0" algn="l">
              <a:lnSpc>
                <a:spcPct val="124499"/>
              </a:lnSpc>
            </a:pPr>
            <a:endParaRPr lang="ko-KR" sz="1600" b="0" i="0" u="none" strike="noStrike">
              <a:solidFill>
                <a:srgbClr val="000000"/>
              </a:solidFill>
              <a:ea typeface="Gmarket Sans Light"/>
            </a:endParaRP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그룹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안의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모든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이상치에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대해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해당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속성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하위집합에서의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AE3A1E"/>
                </a:solidFill>
                <a:ea typeface="Gmarket Sans Light"/>
              </a:rPr>
              <a:t>이상치</a:t>
            </a:r>
            <a:r>
              <a:rPr lang="en-US" sz="1600" b="0" i="0" u="none" strike="noStrike">
                <a:solidFill>
                  <a:srgbClr val="AE3A1E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AE3A1E"/>
                </a:solidFill>
                <a:ea typeface="Gmarket Sans Light"/>
              </a:rPr>
              <a:t>점수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   </a:t>
            </a:r>
            <a:r>
              <a:rPr lang="ko-KR" sz="1600" b="0" i="0" u="none" strike="noStrike">
                <a:solidFill>
                  <a:srgbClr val="AE3A1E"/>
                </a:solidFill>
                <a:ea typeface="Gmarket Sans Light"/>
              </a:rPr>
              <a:t>임계값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보다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크다면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하위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집합은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그룹의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공통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이상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속성으로</a:t>
            </a:r>
            <a:r>
              <a:rPr lang="en-US" sz="1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Gmarket Sans Light"/>
              </a:rPr>
              <a:t>판단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628900"/>
            <a:ext cx="2540000" cy="2514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600" y="2870200"/>
            <a:ext cx="2044700" cy="2044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300" y="2743200"/>
            <a:ext cx="51943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Gmarket Sans Light"/>
              </a:rPr>
              <a:t>-A normal pen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Gmarket Sans Light"/>
              </a:rPr>
              <a:t>-0.5mm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2400" b="0" i="0" u="none" strike="noStrike">
                <a:solidFill>
                  <a:srgbClr val="000000"/>
                </a:solidFill>
                <a:ea typeface="Gmarket Sans Light"/>
              </a:rPr>
              <a:t>모</a:t>
            </a:r>
            <a:r>
              <a:rPr lang="en-US" sz="2400" b="0" i="0" u="none" strike="noStrike">
                <a:solidFill>
                  <a:srgbClr val="000000"/>
                </a:solidFill>
                <a:latin typeface="Gmarket Sans Light"/>
              </a:rPr>
              <a:t>O</a:t>
            </a:r>
            <a:r>
              <a:rPr lang="ko-KR" sz="2400" b="0" i="0" u="none" strike="noStrike">
                <a:solidFill>
                  <a:srgbClr val="000000"/>
                </a:solidFill>
                <a:ea typeface="Gmarket Sans Light"/>
              </a:rPr>
              <a:t>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984500"/>
            <a:ext cx="1714500" cy="149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493000" y="5499100"/>
            <a:ext cx="1714500" cy="1498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논문</a:t>
            </a: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리뷰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5100" y="4800600"/>
            <a:ext cx="7480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논문에서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제안한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관점에서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적용했던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이상치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탐지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방법을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향후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연구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데이터분석에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적용하는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것을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1187CF"/>
                </a:solidFill>
                <a:ea typeface="Gmarket Sans Light"/>
              </a:rPr>
              <a:t>시도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해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Light"/>
              </a:rPr>
              <a:t>예정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7400" y="2400300"/>
            <a:ext cx="2781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D94925"/>
                </a:solidFill>
                <a:ea typeface="Gmarket Sans Medium"/>
              </a:rPr>
              <a:t>향후</a:t>
            </a:r>
            <a:r>
              <a:rPr lang="en-US" sz="2200" b="0" i="0" u="none" strike="noStrike">
                <a:solidFill>
                  <a:srgbClr val="D94925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D94925"/>
                </a:solidFill>
                <a:ea typeface="Gmarket Sans Medium"/>
              </a:rPr>
              <a:t>연구에</a:t>
            </a:r>
            <a:r>
              <a:rPr lang="en-US" sz="2200" b="0" i="0" u="none" strike="noStrike">
                <a:solidFill>
                  <a:srgbClr val="D94925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D94925"/>
                </a:solidFill>
                <a:ea typeface="Gmarket Sans Medium"/>
              </a:rPr>
              <a:t>연결</a:t>
            </a:r>
            <a:r>
              <a:rPr lang="en-US" sz="2200" b="0" i="0" u="none" strike="noStrike">
                <a:solidFill>
                  <a:srgbClr val="D94925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D94925"/>
                </a:solidFill>
                <a:ea typeface="Gmarket Sans Medium"/>
              </a:rPr>
              <a:t>방안</a:t>
            </a:r>
          </a:p>
          <a:p>
            <a:pPr lvl="0" algn="l">
              <a:lnSpc>
                <a:spcPct val="99600"/>
              </a:lnSpc>
            </a:pPr>
            <a:endParaRPr lang="ko-KR" sz="2200" b="0" i="0" u="none" strike="noStrike">
              <a:solidFill>
                <a:srgbClr val="D94925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794000"/>
            <a:ext cx="9194800" cy="469900"/>
          </a:xfrm>
          <a:prstGeom prst="rect">
            <a:avLst/>
          </a:prstGeom>
          <a:effectLst>
            <a:outerShdw dist="21960" dir="5400000">
              <a:srgbClr val="9E9E9E">
                <a:alpha val="100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2095500"/>
            <a:ext cx="76200" cy="97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19300" y="4711700"/>
            <a:ext cx="61849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700" b="0" i="0" u="none" strike="noStrike" spc="-200">
                <a:solidFill>
                  <a:srgbClr val="000000"/>
                </a:solidFill>
                <a:latin typeface="Gmarket Sans Medium"/>
              </a:rPr>
              <a:t>Git Hub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400" y="2362200"/>
            <a:ext cx="4381500" cy="344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00" y="2362200"/>
            <a:ext cx="4597400" cy="504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Gmarket Sans Medium"/>
              </a:rPr>
              <a:t>Git Hub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5000" y="7404100"/>
            <a:ext cx="2755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우현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32400" y="5816600"/>
            <a:ext cx="2755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Gmarket Sans Medium"/>
              </a:rPr>
              <a:t>민성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022600"/>
            <a:ext cx="9004300" cy="452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794000"/>
            <a:ext cx="9194800" cy="469900"/>
          </a:xfrm>
          <a:prstGeom prst="rect">
            <a:avLst/>
          </a:prstGeom>
          <a:effectLst>
            <a:outerShdw dist="21960" dir="5400000">
              <a:srgbClr val="9E9E9E">
                <a:alpha val="100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908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095500"/>
            <a:ext cx="76200" cy="977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29083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0" y="2095500"/>
            <a:ext cx="76200" cy="97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19300" y="4711700"/>
            <a:ext cx="61849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 spc="-200">
                <a:solidFill>
                  <a:srgbClr val="000000"/>
                </a:solidFill>
                <a:ea typeface="Gmarket Sans Medium"/>
              </a:rPr>
              <a:t>감사합니다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628900"/>
            <a:ext cx="15240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768600"/>
            <a:ext cx="1219200" cy="1219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1800" y="2705100"/>
            <a:ext cx="3111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-A normal pen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-0.5mm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1400" b="0" i="0" u="none" strike="noStrike">
                <a:solidFill>
                  <a:srgbClr val="000000"/>
                </a:solidFill>
                <a:ea typeface="Gmarket Sans Light"/>
              </a:rPr>
              <a:t>모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O</a:t>
            </a:r>
            <a:r>
              <a:rPr lang="ko-KR" sz="1400" b="0" i="0" u="none" strike="noStrike">
                <a:solidFill>
                  <a:srgbClr val="000000"/>
                </a:solidFill>
                <a:ea typeface="Gmarket Sans Light"/>
              </a:rPr>
              <a:t>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628900"/>
            <a:ext cx="15240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768600"/>
            <a:ext cx="12192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4508500"/>
            <a:ext cx="2273300" cy="2006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1800" y="2705100"/>
            <a:ext cx="3111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-A normal pen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-0.5mm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1400" b="0" i="0" u="none" strike="noStrike">
                <a:solidFill>
                  <a:srgbClr val="000000"/>
                </a:solidFill>
                <a:ea typeface="Gmarket Sans Light"/>
              </a:rPr>
              <a:t>모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O</a:t>
            </a:r>
            <a:r>
              <a:rPr lang="ko-KR" sz="1400" b="0" i="0" u="none" strike="noStrike">
                <a:solidFill>
                  <a:srgbClr val="000000"/>
                </a:solidFill>
                <a:ea typeface="Gmarket Sans Light"/>
              </a:rPr>
              <a:t>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2200" y="6591300"/>
            <a:ext cx="10668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&gt;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평범한</a:t>
            </a: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공장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628900"/>
            <a:ext cx="15240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768600"/>
            <a:ext cx="12192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4508500"/>
            <a:ext cx="2273300" cy="200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300" y="5372100"/>
            <a:ext cx="12192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372100"/>
            <a:ext cx="12192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900" y="5372100"/>
            <a:ext cx="1219200" cy="1219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5359400"/>
            <a:ext cx="1219200" cy="1219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5359400"/>
            <a:ext cx="1219200" cy="121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5359400"/>
            <a:ext cx="1219200" cy="1219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900" y="5359400"/>
            <a:ext cx="1219200" cy="1219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5359400"/>
            <a:ext cx="1219200" cy="1219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5359400"/>
            <a:ext cx="1219200" cy="1219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300" y="5359400"/>
            <a:ext cx="1219200" cy="1219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3900" y="5359400"/>
            <a:ext cx="1219200" cy="121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200" y="5359400"/>
            <a:ext cx="1219200" cy="1219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700" y="4368800"/>
            <a:ext cx="1003300" cy="6985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971800" y="2705100"/>
            <a:ext cx="3111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-A normal pen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-0.5mm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1400" b="0" i="0" u="none" strike="noStrike">
                <a:solidFill>
                  <a:srgbClr val="000000"/>
                </a:solidFill>
                <a:ea typeface="Gmarket Sans Light"/>
              </a:rPr>
              <a:t>모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O</a:t>
            </a:r>
            <a:r>
              <a:rPr lang="ko-KR" sz="1400" b="0" i="0" u="none" strike="noStrike">
                <a:solidFill>
                  <a:srgbClr val="000000"/>
                </a:solidFill>
                <a:ea typeface="Gmarket Sans Light"/>
              </a:rPr>
              <a:t>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2200" y="6591300"/>
            <a:ext cx="10668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&gt;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평범한</a:t>
            </a: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공장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628900"/>
            <a:ext cx="15240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768600"/>
            <a:ext cx="12192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4508500"/>
            <a:ext cx="2273300" cy="200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300" y="5372100"/>
            <a:ext cx="12192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372100"/>
            <a:ext cx="12192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900" y="5372100"/>
            <a:ext cx="1219200" cy="1219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5359400"/>
            <a:ext cx="1219200" cy="1219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5359400"/>
            <a:ext cx="1219200" cy="121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5359400"/>
            <a:ext cx="1219200" cy="1219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900" y="5359400"/>
            <a:ext cx="1219200" cy="1219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5359400"/>
            <a:ext cx="1219200" cy="1219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5359400"/>
            <a:ext cx="1219200" cy="1219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300" y="5359400"/>
            <a:ext cx="1219200" cy="1219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3900" y="5359400"/>
            <a:ext cx="1219200" cy="121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200" y="5359400"/>
            <a:ext cx="1219200" cy="1219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700" y="4368800"/>
            <a:ext cx="1003300" cy="698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6985000"/>
            <a:ext cx="1003300" cy="698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0000">
            <a:off x="4927600" y="7759700"/>
            <a:ext cx="368300" cy="1460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100" y="7861300"/>
            <a:ext cx="1219200" cy="1219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7861300"/>
            <a:ext cx="1219200" cy="1219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700" y="7861300"/>
            <a:ext cx="1219200" cy="12192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7874000"/>
            <a:ext cx="1219200" cy="1219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7874000"/>
            <a:ext cx="1219200" cy="1219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100" y="7874000"/>
            <a:ext cx="1219200" cy="12192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0" y="7874000"/>
            <a:ext cx="1219200" cy="1219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7874000"/>
            <a:ext cx="1219200" cy="1219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0" y="7874000"/>
            <a:ext cx="1219200" cy="12192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7874000"/>
            <a:ext cx="1219200" cy="1219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7874000"/>
            <a:ext cx="1219200" cy="1219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7874000"/>
            <a:ext cx="1219200" cy="12192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971800" y="2705100"/>
            <a:ext cx="3111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-A normal pen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-0.5mm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1400" b="0" i="0" u="none" strike="noStrike">
                <a:solidFill>
                  <a:srgbClr val="000000"/>
                </a:solidFill>
                <a:ea typeface="Gmarket Sans Light"/>
              </a:rPr>
              <a:t>모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O</a:t>
            </a:r>
            <a:r>
              <a:rPr lang="ko-KR" sz="1400" b="0" i="0" u="none" strike="noStrike">
                <a:solidFill>
                  <a:srgbClr val="000000"/>
                </a:solidFill>
                <a:ea typeface="Gmarket Sans Light"/>
              </a:rPr>
              <a:t>미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92200" y="6591300"/>
            <a:ext cx="10668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&gt;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평범한</a:t>
            </a: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공장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74700"/>
            <a:ext cx="9626600" cy="932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804400"/>
            <a:ext cx="520700" cy="215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400" y="98552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622300"/>
            <a:ext cx="9728200" cy="292100"/>
          </a:xfrm>
          <a:prstGeom prst="rect">
            <a:avLst/>
          </a:prstGeom>
          <a:effectLst>
            <a:outerShdw dist="13601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6858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0"/>
            <a:ext cx="6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685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0"/>
            <a:ext cx="63500" cy="800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628900"/>
            <a:ext cx="15240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768600"/>
            <a:ext cx="12192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4508500"/>
            <a:ext cx="2273300" cy="200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300" y="5372100"/>
            <a:ext cx="12192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372100"/>
            <a:ext cx="12192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900" y="5372100"/>
            <a:ext cx="1219200" cy="1219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5359400"/>
            <a:ext cx="1219200" cy="1219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5359400"/>
            <a:ext cx="1219200" cy="121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5359400"/>
            <a:ext cx="1219200" cy="1219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900" y="5359400"/>
            <a:ext cx="1219200" cy="1219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5359400"/>
            <a:ext cx="1219200" cy="1219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5359400"/>
            <a:ext cx="1219200" cy="1219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300" y="5359400"/>
            <a:ext cx="1219200" cy="1219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3900" y="5359400"/>
            <a:ext cx="1219200" cy="121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200" y="5359400"/>
            <a:ext cx="1219200" cy="1219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700" y="4368800"/>
            <a:ext cx="1003300" cy="698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6985000"/>
            <a:ext cx="1003300" cy="698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0000">
            <a:off x="4927600" y="7759700"/>
            <a:ext cx="368300" cy="1460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100" y="7861300"/>
            <a:ext cx="1219200" cy="1219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7861300"/>
            <a:ext cx="1219200" cy="1219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700" y="7861300"/>
            <a:ext cx="1219200" cy="12192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7874000"/>
            <a:ext cx="1219200" cy="1219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7874000"/>
            <a:ext cx="1219200" cy="1219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100" y="7874000"/>
            <a:ext cx="1219200" cy="12192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0" y="7874000"/>
            <a:ext cx="1219200" cy="1219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7874000"/>
            <a:ext cx="1219200" cy="1219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0" y="7874000"/>
            <a:ext cx="1219200" cy="12192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7874000"/>
            <a:ext cx="1219200" cy="1219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7874000"/>
            <a:ext cx="1219200" cy="1219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7874000"/>
            <a:ext cx="1219200" cy="12192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3200" y="7416800"/>
            <a:ext cx="1981200" cy="1930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4648200" y="1219200"/>
            <a:ext cx="10033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900" b="0" i="0" u="none" strike="noStrike">
                <a:solidFill>
                  <a:srgbClr val="595959"/>
                </a:solidFill>
                <a:latin typeface="Gmarket Sans Medium"/>
              </a:rPr>
              <a:t>l   EcoAI  l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905000" y="1562100"/>
            <a:ext cx="6477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AE3A1E"/>
                </a:solidFill>
                <a:ea typeface="Gmarket Sans Medium"/>
              </a:rPr>
              <a:t>이상치</a:t>
            </a:r>
            <a:r>
              <a:rPr lang="ko-KR" sz="3300" b="0" i="0" u="none" strike="noStrike">
                <a:solidFill>
                  <a:srgbClr val="000000"/>
                </a:solidFill>
                <a:ea typeface="Gmarket Sans Medium"/>
              </a:rPr>
              <a:t>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3300" b="0" i="0" u="none" strike="noStrike">
                <a:solidFill>
                  <a:srgbClr val="787878"/>
                </a:solidFill>
                <a:ea typeface="Gmarket Sans Medium"/>
              </a:rPr>
              <a:t>무엇인가</a:t>
            </a:r>
            <a:r>
              <a:rPr lang="en-US" sz="3300" b="0" i="0" u="none" strike="noStrike">
                <a:solidFill>
                  <a:srgbClr val="787878"/>
                </a:solidFill>
                <a:latin typeface="Gmarket Sans Medium"/>
              </a:rPr>
              <a:t>?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971800" y="2705100"/>
            <a:ext cx="3111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-A normal pen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-0.5mm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-</a:t>
            </a:r>
            <a:r>
              <a:rPr lang="ko-KR" sz="1400" b="0" i="0" u="none" strike="noStrike">
                <a:solidFill>
                  <a:srgbClr val="000000"/>
                </a:solidFill>
                <a:ea typeface="Gmarket Sans Light"/>
              </a:rPr>
              <a:t>모</a:t>
            </a:r>
            <a:r>
              <a:rPr lang="en-US" sz="1400" b="0" i="0" u="none" strike="noStrike">
                <a:solidFill>
                  <a:srgbClr val="000000"/>
                </a:solidFill>
                <a:latin typeface="Gmarket Sans Light"/>
              </a:rPr>
              <a:t>O</a:t>
            </a:r>
            <a:r>
              <a:rPr lang="ko-KR" sz="1400" b="0" i="0" u="none" strike="noStrike">
                <a:solidFill>
                  <a:srgbClr val="000000"/>
                </a:solidFill>
                <a:ea typeface="Gmarket Sans Light"/>
              </a:rPr>
              <a:t>미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92200" y="6591300"/>
            <a:ext cx="10668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&gt;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평범한</a:t>
            </a:r>
            <a:r>
              <a:rPr lang="en-US" sz="10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000" b="0" i="0" u="none" strike="noStrike">
                <a:solidFill>
                  <a:srgbClr val="000000"/>
                </a:solidFill>
                <a:ea typeface="Gmarket Sans Light"/>
              </a:rPr>
              <a:t>공장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1200</Words>
  <Application>Microsoft Office PowerPoint</Application>
  <PresentationFormat>사용자 지정</PresentationFormat>
  <Paragraphs>275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Arial</vt:lpstr>
      <vt:lpstr>Gmarket Sans Light</vt:lpstr>
      <vt:lpstr>Calibri</vt:lpstr>
      <vt:lpstr>Noto Sans CJK KR Regular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권우현</cp:lastModifiedBy>
  <cp:revision>2</cp:revision>
  <dcterms:created xsi:type="dcterms:W3CDTF">2006-08-16T00:00:00Z</dcterms:created>
  <dcterms:modified xsi:type="dcterms:W3CDTF">2025-07-18T09:48:36Z</dcterms:modified>
</cp:coreProperties>
</file>